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7620000" cy="10160000"/>
  <p:embeddedFontLst>
    <p:embeddedFont>
      <p:font typeface="Alfa Slab On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lfaSlabOne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i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i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91a8d7f0_0_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91a8d7f0_0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a049db9f_0_22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a049db9f_0_2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i41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i4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dfdb706_09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dfdb706_0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a049db9f_0_31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6a049db9f_0_3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i66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i6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91a8d7f0_0_1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91a8d7f0_0_1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978ba534_0_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5978ba534_0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i71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i7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978ba534_0_11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5978ba534_0_1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c877083e_0_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4c877083e_0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your anchoring phenomenon.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i95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i9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i82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i8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i86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i8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f271ef9_07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f271ef9_0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f271ef9_016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df271ef9_01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25d5ab5a_1_3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025d5ab5a_1_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25d5ab5a_1_0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25d5ab5a_1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5a2577962_0_12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5a2577962_0_1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5a2577962_0_2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5a2577962_0_2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893af45ec_9_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893af45ec_9_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i1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i1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893af45ec_9_7:notes"/>
          <p:cNvSpPr/>
          <p:nvPr>
            <p:ph idx="2" type="sldImg"/>
          </p:nvPr>
        </p:nvSpPr>
        <p:spPr>
          <a:xfrm>
            <a:off x="423550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893af45ec_9_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893af45ec_9_13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893af45ec_9_1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893af45ec_9_19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893af45ec_9_1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893af45ec_9_24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893af45ec_9_2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i15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i1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ccca91c6_0_27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ccca91c6_0_2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i22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i2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i27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i2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a049db9f_0_10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a049db9f_0_1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i61:notes"/>
          <p:cNvSpPr/>
          <p:nvPr>
            <p:ph idx="2" type="sldImg"/>
          </p:nvPr>
        </p:nvSpPr>
        <p:spPr>
          <a:xfrm>
            <a:off x="423542" y="762000"/>
            <a:ext cx="67737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i6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36550" lvl="0" marL="4572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  <a:defRPr sz="1700">
                <a:solidFill>
                  <a:schemeClr val="dk1"/>
                </a:solidFill>
              </a:defRPr>
            </a:lvl1pPr>
            <a:lvl2pPr indent="-3365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  <a:defRPr sz="1700">
                <a:solidFill>
                  <a:schemeClr val="dk1"/>
                </a:solidFill>
              </a:defRPr>
            </a:lvl2pPr>
            <a:lvl3pPr indent="-3365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■"/>
              <a:defRPr sz="1700">
                <a:solidFill>
                  <a:schemeClr val="dk1"/>
                </a:solidFill>
              </a:defRPr>
            </a:lvl3pPr>
            <a:lvl4pPr indent="-3365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  <a:defRPr sz="1700">
                <a:solidFill>
                  <a:schemeClr val="dk1"/>
                </a:solidFill>
              </a:defRPr>
            </a:lvl4pPr>
            <a:lvl5pPr indent="-3365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  <a:defRPr sz="1700">
                <a:solidFill>
                  <a:schemeClr val="dk1"/>
                </a:solidFill>
              </a:defRPr>
            </a:lvl5pPr>
            <a:lvl6pPr indent="-3365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■"/>
              <a:defRPr sz="1700">
                <a:solidFill>
                  <a:schemeClr val="dk1"/>
                </a:solidFill>
              </a:defRPr>
            </a:lvl6pPr>
            <a:lvl7pPr indent="-3365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  <a:defRPr sz="1700">
                <a:solidFill>
                  <a:schemeClr val="dk1"/>
                </a:solidFill>
              </a:defRPr>
            </a:lvl7pPr>
            <a:lvl8pPr indent="-3365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  <a:defRPr sz="1700">
                <a:solidFill>
                  <a:schemeClr val="dk1"/>
                </a:solidFill>
              </a:defRPr>
            </a:lvl8pPr>
            <a:lvl9pPr indent="-3365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■"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/>
        </p:txBody>
      </p:sp>
      <p:sp>
        <p:nvSpPr>
          <p:cNvPr id="9" name="Google Shape;9;p3"/>
          <p:cNvSpPr txBox="1"/>
          <p:nvPr>
            <p:ph idx="1" type="subTitle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" type="body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93700" lvl="1" marL="9144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400050" lvl="0" marL="457200" rtl="0">
              <a:spcBef>
                <a:spcPts val="600"/>
              </a:spcBef>
              <a:spcAft>
                <a:spcPts val="0"/>
              </a:spcAft>
              <a:buSzPts val="27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400050" lvl="0" marL="457200" rtl="0">
              <a:spcBef>
                <a:spcPts val="600"/>
              </a:spcBef>
              <a:spcAft>
                <a:spcPts val="0"/>
              </a:spcAft>
              <a:buSzPts val="27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400050" lvl="0" marL="457200" rtl="0">
              <a:spcBef>
                <a:spcPts val="600"/>
              </a:spcBef>
              <a:spcAft>
                <a:spcPts val="0"/>
              </a:spcAft>
              <a:buSzPts val="27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4000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9.jpg"/><Relationship Id="rId5" Type="http://schemas.openxmlformats.org/officeDocument/2006/relationships/image" Target="../media/image35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5MQdXjRPHmQ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2CsgXHdWqVs" TargetMode="External"/><Relationship Id="rId4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g"/><Relationship Id="rId4" Type="http://schemas.openxmlformats.org/officeDocument/2006/relationships/hyperlink" Target="https://drive.google.com/open?id=1XlaJk1hPsyWi70zc9cu3jiW2v46q81SnjC42epn3JS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ctrTitle"/>
          </p:nvPr>
        </p:nvSpPr>
        <p:spPr>
          <a:xfrm>
            <a:off x="2865377" y="192275"/>
            <a:ext cx="3675900" cy="7488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DNA</a:t>
            </a:r>
            <a:endParaRPr b="1" sz="4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42" name="Google Shape;42;p14"/>
          <p:cNvSpPr txBox="1"/>
          <p:nvPr>
            <p:ph idx="1" type="subTitle"/>
          </p:nvPr>
        </p:nvSpPr>
        <p:spPr>
          <a:xfrm>
            <a:off x="2865375" y="991325"/>
            <a:ext cx="6176700" cy="6699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DNA called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"The Blueprint of Life"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10" y="251258"/>
            <a:ext cx="2088028" cy="4629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_rdc-2-6493e.png" id="44" name="Google Shape;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463" y="2022725"/>
            <a:ext cx="3427325" cy="26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210420" y="109915"/>
            <a:ext cx="8595300" cy="6171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9.  </a:t>
            </a:r>
            <a:r>
              <a:rPr lang="en-US" sz="2300"/>
              <a:t>DNA contains the instructions to build the organism. </a:t>
            </a:r>
            <a:endParaRPr sz="2300"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497947" y="946925"/>
            <a:ext cx="2781900" cy="37032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we use DNA to grow organisms that have become extinct?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potentially </a:t>
            </a:r>
            <a:r>
              <a:rPr lang="en-US" u="sng"/>
              <a:t>CLONE</a:t>
            </a:r>
            <a:r>
              <a:rPr lang="en-US"/>
              <a:t> extinct animals.  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14099" r="11611" t="0"/>
          <a:stretch/>
        </p:blipFill>
        <p:spPr>
          <a:xfrm>
            <a:off x="3162700" y="812369"/>
            <a:ext cx="2944776" cy="222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 b="0" l="7876" r="0" t="0"/>
          <a:stretch/>
        </p:blipFill>
        <p:spPr>
          <a:xfrm>
            <a:off x="6249950" y="867100"/>
            <a:ext cx="2730826" cy="19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575" y="3011575"/>
            <a:ext cx="2619672" cy="213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713" y="3011575"/>
            <a:ext cx="3405675" cy="19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239995" y="91065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/>
              <a:t>10. </a:t>
            </a:r>
            <a:r>
              <a:rPr b="1" lang="en-US" sz="3500" u="sng">
                <a:solidFill>
                  <a:srgbClr val="000000"/>
                </a:solidFill>
              </a:rPr>
              <a:t>Base-Pair Rule</a:t>
            </a:r>
            <a:endParaRPr b="1" sz="3500" u="sng">
              <a:solidFill>
                <a:srgbClr val="000000"/>
              </a:solidFill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80067" y="884689"/>
            <a:ext cx="4490700" cy="13995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Adenine &lt;==&gt; Thymine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Guanine &lt;==&gt; Cytosine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298600" y="2632100"/>
            <a:ext cx="4203900" cy="2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sides of the DNA ladder are </a:t>
            </a: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168" y="437140"/>
            <a:ext cx="3820602" cy="4078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274320" y="137160"/>
            <a:ext cx="8669400" cy="6696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11.  Applying the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Pair Rule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274320" y="822960"/>
            <a:ext cx="8597100" cy="16299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side:     A   T   A      T   C   A      T   G   C      G   G   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side: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5642" l="26852" r="0" t="0"/>
          <a:stretch/>
        </p:blipFill>
        <p:spPr>
          <a:xfrm>
            <a:off x="5878275" y="1627525"/>
            <a:ext cx="3265725" cy="34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242200" y="124349"/>
            <a:ext cx="8250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12.  Video   “Stated Clearly:  What Exactly is a Gene?”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descr="You&amp;#39;ve probably heard about GMOs or Genetically Modified Organisms but what  exactly is a ..." id="145" name="Google Shape;145;p26" title="What is a gene? - YouTub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705" y="831885"/>
            <a:ext cx="5010761" cy="375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147425" y="90100"/>
            <a:ext cx="8771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13.  Drawing Task.</a:t>
            </a:r>
            <a:r>
              <a:rPr lang="en-US" sz="1800"/>
              <a:t>   Let’s put all of this knowledge together and draw our own DNA.  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132900" y="70244"/>
            <a:ext cx="9035700" cy="3825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Let's Review What We Know About DNA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157510" y="624771"/>
            <a:ext cx="8986500" cy="43959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DNA stands for:   De _____ ribo ______  acid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What is the shape of DNA? ______________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Who established the structure of DNA?  __________________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4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The sides of the DNA ladder are deoxyribose and _________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5</a:t>
            </a:r>
            <a:r>
              <a:rPr lang="en-US" sz="2400">
                <a:solidFill>
                  <a:schemeClr val="dk1"/>
                </a:solidFill>
              </a:rPr>
              <a:t>.  Guanine always pairs with _____________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6.  Thymine always pairs with _____________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7.  Sequences of bases make up _______________.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8.  Genes code for  ___________________.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178475" y="109898"/>
            <a:ext cx="8595300" cy="4758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True or False</a:t>
            </a:r>
            <a:endParaRPr sz="2000"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91475" y="737650"/>
            <a:ext cx="8595300" cy="40971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 All living things have DNA.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 DNA can be found in the nucleus of cells.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 DNA is made of thousands of chromosomes.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 A strand of DNA contains only about 20 nucleotides.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 The bases (A, T, G, C) can occur in any order.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 Each chromosome has only one gene.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143270" y="66490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14. 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REPLICATION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480000" y="735200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process by which DNA makes a </a:t>
            </a: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itself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050" y="1656350"/>
            <a:ext cx="4131300" cy="30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78500" y="1656350"/>
            <a:ext cx="35553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When does replication happen in the cell cycle?</a:t>
            </a:r>
            <a:endParaRPr sz="3000"/>
          </a:p>
        </p:txBody>
      </p:sp>
      <p:sp>
        <p:nvSpPr>
          <p:cNvPr id="171" name="Google Shape;171;p30"/>
          <p:cNvSpPr txBox="1"/>
          <p:nvPr/>
        </p:nvSpPr>
        <p:spPr>
          <a:xfrm>
            <a:off x="725775" y="3660400"/>
            <a:ext cx="2703300" cy="5997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INTERPHASE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143270" y="66490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15.  Replication is Semi- </a:t>
            </a:r>
            <a:r>
              <a:rPr lang="en-US" u="sng"/>
              <a:t>Conservative</a:t>
            </a:r>
            <a:endParaRPr sz="3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19178" l="0" r="0" t="0"/>
          <a:stretch/>
        </p:blipFill>
        <p:spPr>
          <a:xfrm>
            <a:off x="4124725" y="1179525"/>
            <a:ext cx="4963175" cy="26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216900" y="1114925"/>
            <a:ext cx="36222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 the old strand serves as a </a:t>
            </a:r>
            <a:r>
              <a:rPr lang="en-US" sz="2000" u="sng">
                <a:solidFill>
                  <a:schemeClr val="dk1"/>
                </a:solidFill>
              </a:rPr>
              <a:t>template</a:t>
            </a:r>
            <a:r>
              <a:rPr lang="en-US" sz="2000">
                <a:solidFill>
                  <a:schemeClr val="dk1"/>
                </a:solidFill>
              </a:rPr>
              <a:t> for building the new strand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 each new copy has one half of the </a:t>
            </a:r>
            <a:r>
              <a:rPr lang="en-US" sz="2000" u="sng">
                <a:solidFill>
                  <a:schemeClr val="dk1"/>
                </a:solidFill>
              </a:rPr>
              <a:t>original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 this can reduce copy </a:t>
            </a:r>
            <a:r>
              <a:rPr lang="en-US" sz="2000" u="sng">
                <a:solidFill>
                  <a:schemeClr val="dk1"/>
                </a:solidFill>
              </a:rPr>
              <a:t>errors</a:t>
            </a:r>
            <a:endParaRPr sz="2000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95495" y="100565"/>
            <a:ext cx="8595300" cy="6171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16. Getting the message out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263775" y="939925"/>
            <a:ext cx="6436500" cy="33723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 DNA stays in the </a:t>
            </a:r>
            <a:r>
              <a:rPr lang="en-US" sz="2400" u="sng">
                <a:solidFill>
                  <a:schemeClr val="dk1"/>
                </a:solidFill>
              </a:rPr>
              <a:t>nucleus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 It is used to make messenger RNA  (</a:t>
            </a:r>
            <a:r>
              <a:rPr lang="en-US" sz="2400" u="sng">
                <a:solidFill>
                  <a:schemeClr val="dk1"/>
                </a:solidFill>
              </a:rPr>
              <a:t>mRNA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 RNA contains the code to build </a:t>
            </a:r>
            <a:r>
              <a:rPr lang="en-US" sz="2400" u="sng">
                <a:solidFill>
                  <a:schemeClr val="dk1"/>
                </a:solidFill>
              </a:rPr>
              <a:t>proteins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 RNA leaves the nucleus and heads to the </a:t>
            </a:r>
            <a:r>
              <a:rPr lang="en-US" sz="2400" u="sng">
                <a:solidFill>
                  <a:schemeClr val="dk1"/>
                </a:solidFill>
              </a:rPr>
              <a:t>ribosomes</a:t>
            </a:r>
            <a:r>
              <a:rPr lang="en-US" sz="2400">
                <a:solidFill>
                  <a:schemeClr val="dk1"/>
                </a:solidFill>
              </a:rPr>
              <a:t> where proteins are made</a:t>
            </a:r>
            <a:endParaRPr sz="2400"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27421" r="26752" t="0"/>
          <a:stretch/>
        </p:blipFill>
        <p:spPr>
          <a:xfrm>
            <a:off x="6910525" y="822850"/>
            <a:ext cx="2122725" cy="40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" type="subTitle"/>
          </p:nvPr>
        </p:nvSpPr>
        <p:spPr>
          <a:xfrm>
            <a:off x="189075" y="125200"/>
            <a:ext cx="8681100" cy="9324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1. </a:t>
            </a:r>
            <a:r>
              <a:rPr lang="en-US" sz="3000"/>
              <a:t>How can small changes in DNA lead to big changes in </a:t>
            </a:r>
            <a:r>
              <a:rPr lang="en-US" sz="3000" u="sng"/>
              <a:t>traits</a:t>
            </a:r>
            <a:r>
              <a:rPr lang="en-US" sz="3000"/>
              <a:t>? </a:t>
            </a:r>
            <a:endParaRPr sz="3000"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3">
            <a:alphaModFix/>
          </a:blip>
          <a:srcRect b="9135" l="12752" r="6842" t="30919"/>
          <a:stretch/>
        </p:blipFill>
        <p:spPr>
          <a:xfrm>
            <a:off x="246300" y="1328325"/>
            <a:ext cx="4671641" cy="23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/>
        </p:nvSpPr>
        <p:spPr>
          <a:xfrm>
            <a:off x="380650" y="3684900"/>
            <a:ext cx="3801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Some traits we can see, like curly coats in dogs.</a:t>
            </a:r>
            <a:endParaRPr sz="2400"/>
          </a:p>
        </p:txBody>
      </p:sp>
      <p:sp>
        <p:nvSpPr>
          <p:cNvPr id="52" name="Google Shape;52;p15"/>
          <p:cNvSpPr txBox="1"/>
          <p:nvPr/>
        </p:nvSpPr>
        <p:spPr>
          <a:xfrm>
            <a:off x="5116013" y="3806875"/>
            <a:ext cx="3585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Some traits we cannot see, like the ability to taste chemicals.</a:t>
            </a:r>
            <a:endParaRPr sz="2400"/>
          </a:p>
        </p:txBody>
      </p:sp>
      <p:pic>
        <p:nvPicPr>
          <p:cNvPr id="53" name="Google Shape;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577" y="988850"/>
            <a:ext cx="2735000" cy="27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/>
          <p:nvPr/>
        </p:nvSpPr>
        <p:spPr>
          <a:xfrm>
            <a:off x="7461350" y="1261300"/>
            <a:ext cx="15597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Do you like cilantro?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Some people think it tastes like </a:t>
            </a:r>
            <a:r>
              <a:rPr lang="en-US" sz="1800" u="sng"/>
              <a:t>soap</a:t>
            </a:r>
            <a:r>
              <a:rPr lang="en-US" sz="1800"/>
              <a:t>.</a:t>
            </a:r>
            <a:r>
              <a:rPr lang="en-US"/>
              <a:t>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240030" y="205740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17. The Central Dogma 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75" y="970688"/>
            <a:ext cx="7906400" cy="31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324185" y="4221016"/>
            <a:ext cx="71046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SUMMARIZE:</a:t>
            </a:r>
            <a:r>
              <a:rPr lang="en-US" sz="1200"/>
              <a:t>  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276750" y="207731"/>
            <a:ext cx="8867400" cy="47130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18.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 - the messenger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strand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-contains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ribose sugar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no thymine, </a:t>
            </a:r>
            <a:r>
              <a:rPr lang="en-US" sz="3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uracil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instead</a:t>
            </a:r>
            <a:b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/>
              <a:t>-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follows base pair rule, but A </a:t>
            </a:r>
            <a:r>
              <a:rPr lang="en-US"/>
              <a:t>⇒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DNA:     A  T  A     G  C  G     </a:t>
            </a:r>
            <a:r>
              <a:rPr lang="en-US"/>
              <a:t>T  G  A 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RNA:   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00" y="127463"/>
            <a:ext cx="3894650" cy="48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258950" y="313723"/>
            <a:ext cx="36759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19. 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 carries the "message" to the ribosomes, where proteins are made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/>
        </p:nvSpPr>
        <p:spPr>
          <a:xfrm>
            <a:off x="140153" y="111224"/>
            <a:ext cx="6296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20. Quick review: </a:t>
            </a:r>
            <a:r>
              <a:rPr lang="en-US" sz="3000"/>
              <a:t>What is a gene?</a:t>
            </a:r>
            <a:endParaRPr sz="3000"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74" y="810653"/>
            <a:ext cx="6558451" cy="175322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/>
        </p:nvSpPr>
        <p:spPr>
          <a:xfrm>
            <a:off x="758458" y="3021962"/>
            <a:ext cx="42357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 section of DNA, with many bases that codes for a </a:t>
            </a:r>
            <a:r>
              <a:rPr lang="en-US" sz="2500" u="sng"/>
              <a:t>protein</a:t>
            </a:r>
            <a:endParaRPr sz="2500" u="sng"/>
          </a:p>
        </p:txBody>
      </p:sp>
      <p:cxnSp>
        <p:nvCxnSpPr>
          <p:cNvPr id="211" name="Google Shape;211;p36"/>
          <p:cNvCxnSpPr/>
          <p:nvPr/>
        </p:nvCxnSpPr>
        <p:spPr>
          <a:xfrm>
            <a:off x="2240425" y="4060100"/>
            <a:ext cx="2922600" cy="12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6"/>
          <p:cNvSpPr txBox="1"/>
          <p:nvPr/>
        </p:nvSpPr>
        <p:spPr>
          <a:xfrm>
            <a:off x="5473450" y="3357825"/>
            <a:ext cx="34839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Proteins build structures in the body, resulting in the </a:t>
            </a:r>
            <a:r>
              <a:rPr lang="en-US" sz="2500" u="sng"/>
              <a:t>traits</a:t>
            </a:r>
            <a:r>
              <a:rPr lang="en-US" sz="2500"/>
              <a:t> you see. </a:t>
            </a:r>
            <a:endParaRPr sz="2500"/>
          </a:p>
        </p:txBody>
      </p:sp>
      <p:sp>
        <p:nvSpPr>
          <p:cNvPr id="213" name="Google Shape;213;p36"/>
          <p:cNvSpPr/>
          <p:nvPr/>
        </p:nvSpPr>
        <p:spPr>
          <a:xfrm>
            <a:off x="518824" y="2563875"/>
            <a:ext cx="5687152" cy="321367"/>
          </a:xfrm>
          <a:custGeom>
            <a:rect b="b" l="l" r="r" t="t"/>
            <a:pathLst>
              <a:path extrusionOk="0" h="19044" w="201066">
                <a:moveTo>
                  <a:pt x="0" y="0"/>
                </a:moveTo>
                <a:cubicBezTo>
                  <a:pt x="6297" y="2561"/>
                  <a:pt x="22412" y="12487"/>
                  <a:pt x="37780" y="15368"/>
                </a:cubicBezTo>
                <a:cubicBezTo>
                  <a:pt x="53148" y="18250"/>
                  <a:pt x="67449" y="16755"/>
                  <a:pt x="92209" y="17289"/>
                </a:cubicBezTo>
                <a:cubicBezTo>
                  <a:pt x="116969" y="17823"/>
                  <a:pt x="168195" y="19957"/>
                  <a:pt x="186338" y="18570"/>
                </a:cubicBezTo>
                <a:cubicBezTo>
                  <a:pt x="204481" y="17183"/>
                  <a:pt x="198611" y="10566"/>
                  <a:pt x="201066" y="8965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/>
        </p:nvSpPr>
        <p:spPr>
          <a:xfrm>
            <a:off x="235400" y="128795"/>
            <a:ext cx="8673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21. </a:t>
            </a:r>
            <a:r>
              <a:rPr lang="en-US" sz="3000"/>
              <a:t>How does DNA make a protein?</a:t>
            </a:r>
            <a:endParaRPr sz="3000"/>
          </a:p>
        </p:txBody>
      </p:sp>
      <p:pic>
        <p:nvPicPr>
          <p:cNvPr descr="1652269698.jpg"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525" y="933286"/>
            <a:ext cx="5369775" cy="34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359075" y="933275"/>
            <a:ext cx="31638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DNA letters are the code which tells the cell knows what </a:t>
            </a:r>
            <a:r>
              <a:rPr lang="en-US" sz="2400" u="sng"/>
              <a:t>protein</a:t>
            </a:r>
            <a:r>
              <a:rPr lang="en-US" sz="2400"/>
              <a:t> to build.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Every 3 letters (AAA) specifies a </a:t>
            </a:r>
            <a:r>
              <a:rPr lang="en-US" sz="2400" u="sng"/>
              <a:t>single </a:t>
            </a:r>
            <a:r>
              <a:rPr lang="en-US" sz="2400"/>
              <a:t>amino acid.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/>
        </p:nvSpPr>
        <p:spPr>
          <a:xfrm>
            <a:off x="199900" y="207750"/>
            <a:ext cx="5613300" cy="4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22. Amino acids</a:t>
            </a:r>
            <a:r>
              <a:rPr lang="en-US" sz="2700"/>
              <a:t> are building blocks, they make up proteins.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Some are FUNCTIONAL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-</a:t>
            </a:r>
            <a:r>
              <a:rPr lang="en-US" sz="2400"/>
              <a:t>lactase breaks down lactose in </a:t>
            </a:r>
            <a:r>
              <a:rPr lang="en-US" sz="2400" u="sng"/>
              <a:t>milk</a:t>
            </a:r>
            <a:br>
              <a:rPr lang="en-US" sz="2700"/>
            </a:br>
            <a:r>
              <a:rPr lang="en-US" sz="2700"/>
              <a:t>  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Some are STRUCTURAL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- proteins that make up muscles and </a:t>
            </a:r>
            <a:r>
              <a:rPr lang="en-US" sz="2700" u="sng"/>
              <a:t>blood</a:t>
            </a:r>
            <a:r>
              <a:rPr lang="en-US" sz="2700"/>
              <a:t> cells</a:t>
            </a:r>
            <a:endParaRPr sz="2700"/>
          </a:p>
        </p:txBody>
      </p:sp>
      <p:pic>
        <p:nvPicPr>
          <p:cNvPr id="226" name="Google Shape;2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400" y="207738"/>
            <a:ext cx="2881675" cy="342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8"/>
          <p:cNvSpPr txBox="1"/>
          <p:nvPr/>
        </p:nvSpPr>
        <p:spPr>
          <a:xfrm>
            <a:off x="6463350" y="3726600"/>
            <a:ext cx="2397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Think of amino acids like legos, you can arrange them in lots of different shapes and configurations!</a:t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/>
        </p:nvSpPr>
        <p:spPr>
          <a:xfrm>
            <a:off x="301853" y="106629"/>
            <a:ext cx="74604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23. Proteins are made of chains of </a:t>
            </a:r>
            <a:r>
              <a:rPr lang="en-US" sz="2500" u="sng"/>
              <a:t>amino acids</a:t>
            </a:r>
            <a:r>
              <a:rPr lang="en-US" sz="2500"/>
              <a:t>.</a:t>
            </a:r>
            <a:endParaRPr sz="2500"/>
          </a:p>
        </p:txBody>
      </p:sp>
      <p:pic>
        <p:nvPicPr>
          <p:cNvPr id="233" name="Google Shape;2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050" y="839774"/>
            <a:ext cx="5381951" cy="2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9"/>
          <p:cNvSpPr txBox="1"/>
          <p:nvPr/>
        </p:nvSpPr>
        <p:spPr>
          <a:xfrm>
            <a:off x="453600" y="3899425"/>
            <a:ext cx="86904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There are </a:t>
            </a:r>
            <a:r>
              <a:rPr lang="en-US" sz="2500" u="sng"/>
              <a:t>20</a:t>
            </a:r>
            <a:r>
              <a:rPr lang="en-US" sz="2500"/>
              <a:t> amino acids that can be arranged in any number of ways.  The arrangement determines the function. </a:t>
            </a:r>
            <a:endParaRPr sz="2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/>
        </p:nvSpPr>
        <p:spPr>
          <a:xfrm>
            <a:off x="92250" y="126175"/>
            <a:ext cx="8959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24.  How to get from a gene on DNA to a protein made by a ribosome.</a:t>
            </a:r>
            <a:endParaRPr sz="2200"/>
          </a:p>
        </p:txBody>
      </p:sp>
      <p:sp>
        <p:nvSpPr>
          <p:cNvPr id="240" name="Google Shape;240;p40"/>
          <p:cNvSpPr txBox="1"/>
          <p:nvPr/>
        </p:nvSpPr>
        <p:spPr>
          <a:xfrm>
            <a:off x="366200" y="795775"/>
            <a:ext cx="2901600" cy="2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FFFF00"/>
                </a:highlight>
              </a:rPr>
              <a:t>Step 1 </a:t>
            </a:r>
            <a:r>
              <a:rPr lang="en-US" sz="2000"/>
              <a:t> -  DNA must be made into a molecule of </a:t>
            </a:r>
            <a:r>
              <a:rPr lang="en-US" sz="2000" u="sng"/>
              <a:t>messenger RNA</a:t>
            </a:r>
            <a:r>
              <a:rPr lang="en-US" sz="2000"/>
              <a:t> that will take the code out of the nucleus and to the ribosomes.</a:t>
            </a:r>
            <a:endParaRPr sz="2000"/>
          </a:p>
        </p:txBody>
      </p:sp>
      <p:sp>
        <p:nvSpPr>
          <p:cNvPr id="241" name="Google Shape;241;p40"/>
          <p:cNvSpPr txBox="1"/>
          <p:nvPr/>
        </p:nvSpPr>
        <p:spPr>
          <a:xfrm>
            <a:off x="4105100" y="795775"/>
            <a:ext cx="4959000" cy="4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This process is called </a:t>
            </a:r>
            <a:r>
              <a:rPr b="1" lang="en-US" sz="2000" u="sng"/>
              <a:t>TRANSCRIPTION</a:t>
            </a:r>
            <a:r>
              <a:rPr lang="en-US" sz="2000"/>
              <a:t>. 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DNA  Strand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        A   A   A    C   C   C    C   A   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RNA:  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Create an RNA strand following the base pair rule (RNA has </a:t>
            </a:r>
            <a:r>
              <a:rPr i="1" lang="en-US" sz="2000" u="sng"/>
              <a:t>U</a:t>
            </a:r>
            <a:r>
              <a:rPr i="1" lang="en-US" sz="2000"/>
              <a:t>racil instead of </a:t>
            </a:r>
            <a:r>
              <a:rPr i="1" lang="en-US" sz="2000" u="sng"/>
              <a:t>T</a:t>
            </a:r>
            <a:r>
              <a:rPr i="1" lang="en-US" sz="2000"/>
              <a:t>hymine) </a:t>
            </a:r>
            <a:endParaRPr i="1" sz="2000"/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50" y="3156645"/>
            <a:ext cx="3900650" cy="1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/>
        </p:nvSpPr>
        <p:spPr>
          <a:xfrm>
            <a:off x="155250" y="145575"/>
            <a:ext cx="87342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25.  Step 2:  RNA travels to the ribosomes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</a:t>
            </a:r>
            <a:endParaRPr sz="2400"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50" y="873425"/>
            <a:ext cx="4859400" cy="40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 txBox="1"/>
          <p:nvPr/>
        </p:nvSpPr>
        <p:spPr>
          <a:xfrm>
            <a:off x="475525" y="1067525"/>
            <a:ext cx="3222000" cy="3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Ribosomes use the code on the mRNA to build a chain of </a:t>
            </a:r>
            <a:r>
              <a:rPr lang="en-US" sz="2400" u="sng">
                <a:solidFill>
                  <a:schemeClr val="dk1"/>
                </a:solidFill>
              </a:rPr>
              <a:t>amino acids.</a:t>
            </a:r>
            <a:r>
              <a:rPr lang="en-US" sz="2400">
                <a:solidFill>
                  <a:schemeClr val="dk1"/>
                </a:solidFill>
              </a:rPr>
              <a:t> 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This process is called </a:t>
            </a:r>
            <a:r>
              <a:rPr lang="en-US" sz="2400" u="sng">
                <a:solidFill>
                  <a:schemeClr val="dk1"/>
                </a:solidFill>
              </a:rPr>
              <a:t>TRANSLATION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274675" y="1195650"/>
            <a:ext cx="4145400" cy="12546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  process where RNA is made from DNA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350" y="907300"/>
            <a:ext cx="4474450" cy="40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/>
        </p:nvSpPr>
        <p:spPr>
          <a:xfrm>
            <a:off x="182875" y="2631975"/>
            <a:ext cx="43290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u="sng">
                <a:solidFill>
                  <a:schemeClr val="dk1"/>
                </a:solidFill>
              </a:rPr>
              <a:t>Translation</a:t>
            </a:r>
            <a:r>
              <a:rPr lang="en-US" sz="2500">
                <a:solidFill>
                  <a:schemeClr val="dk1"/>
                </a:solidFill>
              </a:rPr>
              <a:t> - process where proteins are made from RNA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126150" y="87350"/>
            <a:ext cx="87732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26.  Overview of the whole process: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42400" y="125831"/>
            <a:ext cx="8659200" cy="14301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stands for...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 </a:t>
            </a:r>
            <a:r>
              <a:rPr lang="en-US" sz="4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eoxyribo</a:t>
            </a:r>
            <a:r>
              <a:rPr lang="en-US" sz="4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4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ucleic </a:t>
            </a:r>
            <a:r>
              <a:rPr lang="en-US" sz="4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</a:t>
            </a:r>
            <a:endParaRPr sz="3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550" y="1814860"/>
            <a:ext cx="4263738" cy="30952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/>
        </p:nvSpPr>
        <p:spPr>
          <a:xfrm>
            <a:off x="372175" y="1868350"/>
            <a:ext cx="39894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is found in all cells, packed tightly within </a:t>
            </a:r>
            <a:r>
              <a:rPr lang="en-US" sz="2400" u="sng"/>
              <a:t>chromosomes</a:t>
            </a:r>
            <a:r>
              <a:rPr lang="en-US" sz="2400"/>
              <a:t>  in the nucleus of </a:t>
            </a:r>
            <a:r>
              <a:rPr lang="en-US" sz="2400" u="sng"/>
              <a:t>every</a:t>
            </a:r>
            <a:r>
              <a:rPr lang="en-US" sz="2400"/>
              <a:t> </a:t>
            </a:r>
            <a:r>
              <a:rPr lang="en-US" sz="2400"/>
              <a:t>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Segments of DNA </a:t>
            </a:r>
            <a:r>
              <a:rPr lang="en-US" sz="2400"/>
              <a:t>code for traits - what we call </a:t>
            </a:r>
            <a:r>
              <a:rPr b="1" lang="en-US" sz="2400" u="sng"/>
              <a:t>GENES</a:t>
            </a:r>
            <a:r>
              <a:rPr lang="en-US" sz="2400"/>
              <a:t>. 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/>
        </p:nvSpPr>
        <p:spPr>
          <a:xfrm>
            <a:off x="289455" y="50102"/>
            <a:ext cx="74877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27.  Each 3 bases on mRNA is called a </a:t>
            </a:r>
            <a:r>
              <a:rPr lang="en-US" sz="2200" u="sng"/>
              <a:t>CODON</a:t>
            </a:r>
            <a:r>
              <a:rPr lang="en-US" sz="2200"/>
              <a:t>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                    Each codon codes for 1 </a:t>
            </a:r>
            <a:r>
              <a:rPr lang="en-US" sz="2200" u="sng"/>
              <a:t>amino acid</a:t>
            </a:r>
            <a:r>
              <a:rPr lang="en-US" sz="2200"/>
              <a:t>. </a:t>
            </a:r>
            <a:endParaRPr sz="2200"/>
          </a:p>
        </p:txBody>
      </p:sp>
      <p:pic>
        <p:nvPicPr>
          <p:cNvPr id="263" name="Google Shape;2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500" y="994100"/>
            <a:ext cx="4722850" cy="40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/>
        </p:nvSpPr>
        <p:spPr>
          <a:xfrm>
            <a:off x="6339924" y="1192100"/>
            <a:ext cx="25839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amino acid is made from: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A  A  A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U  U  U</a:t>
            </a: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/>
        </p:nvSpPr>
        <p:spPr>
          <a:xfrm>
            <a:off x="155275" y="67950"/>
            <a:ext cx="8714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28.   Hemoglobin is a protein that makes up </a:t>
            </a:r>
            <a:r>
              <a:rPr lang="en-US" sz="2500" u="sng"/>
              <a:t>red blood cells</a:t>
            </a:r>
            <a:r>
              <a:rPr lang="en-US" sz="2500"/>
              <a:t>.</a:t>
            </a:r>
            <a:endParaRPr sz="2500"/>
          </a:p>
        </p:txBody>
      </p:sp>
      <p:sp>
        <p:nvSpPr>
          <p:cNvPr id="270" name="Google Shape;270;p44"/>
          <p:cNvSpPr txBox="1"/>
          <p:nvPr/>
        </p:nvSpPr>
        <p:spPr>
          <a:xfrm>
            <a:off x="378500" y="844350"/>
            <a:ext cx="3192900" cy="3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bases in your DNA tell your cells how to make red blood cells.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If a single letter in the DNA is changed, the cells can </a:t>
            </a:r>
            <a:r>
              <a:rPr lang="en-US" sz="2400" u="sng"/>
              <a:t>change shape</a:t>
            </a:r>
            <a:r>
              <a:rPr lang="en-US" sz="2400"/>
              <a:t>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900" y="844350"/>
            <a:ext cx="5093076" cy="35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 a young child, Alexandria, now age 17, endured near-constant feelings of exhaustion and general sickness, which turned into severe pain at night. After experiencing a &quot;silent stroke&quot; as a young girl, Alexandria was diagnosed with sickle cell anemia, a disease in which the blood cells become deformed and unable to function properly. To learn more about SCA and other blood disorders, visit ASH's patient resources webpage http://hematology.org/Patients/.  &#10; &#10;This clip was excerpted from the documentary film &quot;Blood Detectives.&quot; To learn more about the film, visit http://www.hematology.org/Publications/Blood-Detectives/5246.aspx" id="276" name="Google Shape;276;p45" title="Sickle Cell Anemia: A Patient's Journe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675" y="208775"/>
            <a:ext cx="6301250" cy="47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5"/>
          <p:cNvSpPr txBox="1"/>
          <p:nvPr/>
        </p:nvSpPr>
        <p:spPr>
          <a:xfrm>
            <a:off x="320250" y="271725"/>
            <a:ext cx="18147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29.  What is it like to live with sickle cell disease?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/>
        </p:nvSpPr>
        <p:spPr>
          <a:xfrm>
            <a:off x="164975" y="87350"/>
            <a:ext cx="86565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30.  Sickle Cell Disease</a:t>
            </a:r>
            <a:endParaRPr b="1" sz="3000"/>
          </a:p>
        </p:txBody>
      </p:sp>
      <p:pic>
        <p:nvPicPr>
          <p:cNvPr descr="Image result for sickle cell" id="283" name="Google Shape;283;p46"/>
          <p:cNvPicPr preferRelativeResize="0"/>
          <p:nvPr/>
        </p:nvPicPr>
        <p:blipFill rotWithShape="1">
          <a:blip r:embed="rId3">
            <a:alphaModFix/>
          </a:blip>
          <a:srcRect b="0" l="15088" r="0" t="0"/>
          <a:stretch/>
        </p:blipFill>
        <p:spPr>
          <a:xfrm>
            <a:off x="4622075" y="524100"/>
            <a:ext cx="431337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/>
          <p:nvPr/>
        </p:nvSpPr>
        <p:spPr>
          <a:xfrm>
            <a:off x="388175" y="873425"/>
            <a:ext cx="3998400" cy="3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change in the shape means that the blood cells don’t move through vessels easily.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Symptoms: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Anemia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Pain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Swelling of hands and feet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Delayed growth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 Problems with vision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6"/>
          <p:cNvSpPr txBox="1"/>
          <p:nvPr/>
        </p:nvSpPr>
        <p:spPr>
          <a:xfrm>
            <a:off x="4478675" y="3843050"/>
            <a:ext cx="46002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Let’s take a closer look at how one small change in DNA can lead to this lifelong illness.  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DNA, Proteins and Sickle Cell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201747" y="105975"/>
            <a:ext cx="40044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Structure of DNA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201750" y="774675"/>
            <a:ext cx="4164300" cy="19632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 was e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stablished by James </a:t>
            </a: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Francis </a:t>
            </a: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Crick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00" y="2665325"/>
            <a:ext cx="4549825" cy="21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700" y="205876"/>
            <a:ext cx="4478925" cy="38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274325" y="205753"/>
            <a:ext cx="8595300" cy="5067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4. Rosalind Franklin photographed DNA</a:t>
            </a:r>
            <a:r>
              <a:rPr lang="en-US" sz="2400"/>
              <a:t>  </a:t>
            </a:r>
            <a:r>
              <a:rPr lang="en-US" sz="1800">
                <a:solidFill>
                  <a:schemeClr val="dk1"/>
                </a:solidFill>
              </a:rPr>
              <a:t>using X Rays</a:t>
            </a:r>
            <a:endParaRPr sz="2400"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 b="15576" l="0" r="0" t="0"/>
          <a:stretch/>
        </p:blipFill>
        <p:spPr>
          <a:xfrm>
            <a:off x="3391850" y="898675"/>
            <a:ext cx="2554200" cy="30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25" y="898675"/>
            <a:ext cx="3026775" cy="35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/>
        </p:nvSpPr>
        <p:spPr>
          <a:xfrm>
            <a:off x="6388425" y="898675"/>
            <a:ext cx="2203200" cy="3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shape of DNA is a double helix.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Think of it like a twisted ladder. 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273950" y="201675"/>
            <a:ext cx="3698400" cy="47451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DNA is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of repeating subunits called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nucleotides. </a:t>
            </a:r>
            <a:endParaRPr sz="26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Each nucleotide can have one of </a:t>
            </a:r>
            <a:r>
              <a:rPr lang="en-US" sz="2600" u="sng"/>
              <a:t>4 bases</a:t>
            </a:r>
            <a:endParaRPr sz="26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A</a:t>
            </a:r>
            <a:r>
              <a:rPr lang="en-US" sz="2600"/>
              <a:t>denine       </a:t>
            </a:r>
            <a:r>
              <a:rPr b="1" lang="en-US" sz="2600" u="sng"/>
              <a:t>T</a:t>
            </a:r>
            <a:r>
              <a:rPr lang="en-US" sz="2600" u="sng"/>
              <a:t>hymine</a:t>
            </a:r>
            <a:endParaRPr sz="26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G</a:t>
            </a:r>
            <a:r>
              <a:rPr lang="en-US" sz="2600"/>
              <a:t>uanine       </a:t>
            </a:r>
            <a:r>
              <a:rPr b="1" lang="en-US" sz="2600" u="sng"/>
              <a:t>C</a:t>
            </a:r>
            <a:r>
              <a:rPr lang="en-US" sz="2600" u="sng"/>
              <a:t>ytosine</a:t>
            </a:r>
            <a:endParaRPr sz="26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3">
            <a:alphaModFix/>
          </a:blip>
          <a:srcRect b="5176" l="0" r="0" t="4635"/>
          <a:stretch/>
        </p:blipFill>
        <p:spPr>
          <a:xfrm>
            <a:off x="3854400" y="163800"/>
            <a:ext cx="4950150" cy="47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/>
          <p:nvPr/>
        </p:nvSpPr>
        <p:spPr>
          <a:xfrm>
            <a:off x="3988675" y="196575"/>
            <a:ext cx="1343100" cy="6060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9"/>
          <p:cNvCxnSpPr/>
          <p:nvPr/>
        </p:nvCxnSpPr>
        <p:spPr>
          <a:xfrm flipH="1" rot="10800000">
            <a:off x="3095925" y="728775"/>
            <a:ext cx="876300" cy="47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102470" y="87215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A closer look at 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nucleotide</a:t>
            </a:r>
            <a:r>
              <a:rPr lang="en-US"/>
              <a:t>: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481840" y="831954"/>
            <a:ext cx="8486100" cy="16026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three parts:   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DEOXYRIBOSE (sugar)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  (A,T,G,C)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2773610" y="3162991"/>
            <a:ext cx="2455200" cy="17226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1312868" y="2557445"/>
            <a:ext cx="1460700" cy="9024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/>
          <p:nvPr/>
        </p:nvSpPr>
        <p:spPr>
          <a:xfrm>
            <a:off x="5923433" y="3386033"/>
            <a:ext cx="1907700" cy="668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1312868" y="2854310"/>
            <a:ext cx="19077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Phosphate</a:t>
            </a:r>
            <a:endParaRPr sz="2000"/>
          </a:p>
        </p:txBody>
      </p:sp>
      <p:sp>
        <p:nvSpPr>
          <p:cNvPr id="96" name="Google Shape;96;p20"/>
          <p:cNvSpPr txBox="1"/>
          <p:nvPr/>
        </p:nvSpPr>
        <p:spPr>
          <a:xfrm>
            <a:off x="3366690" y="3954965"/>
            <a:ext cx="12690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Sugar</a:t>
            </a:r>
            <a:endParaRPr sz="2500"/>
          </a:p>
        </p:txBody>
      </p:sp>
      <p:sp>
        <p:nvSpPr>
          <p:cNvPr id="97" name="Google Shape;97;p20"/>
          <p:cNvSpPr txBox="1"/>
          <p:nvPr/>
        </p:nvSpPr>
        <p:spPr>
          <a:xfrm>
            <a:off x="6242843" y="3527623"/>
            <a:ext cx="12690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Base</a:t>
            </a:r>
            <a:endParaRPr sz="2500"/>
          </a:p>
        </p:txBody>
      </p:sp>
      <p:cxnSp>
        <p:nvCxnSpPr>
          <p:cNvPr id="98" name="Google Shape;98;p20"/>
          <p:cNvCxnSpPr>
            <a:stCxn id="93" idx="5"/>
            <a:endCxn id="92" idx="1"/>
          </p:cNvCxnSpPr>
          <p:nvPr/>
        </p:nvCxnSpPr>
        <p:spPr>
          <a:xfrm>
            <a:off x="2559653" y="3327692"/>
            <a:ext cx="213900" cy="49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20"/>
          <p:cNvCxnSpPr>
            <a:stCxn id="92" idx="5"/>
            <a:endCxn id="94" idx="2"/>
          </p:cNvCxnSpPr>
          <p:nvPr/>
        </p:nvCxnSpPr>
        <p:spPr>
          <a:xfrm flipH="1" rot="10800000">
            <a:off x="5228807" y="3720464"/>
            <a:ext cx="694500" cy="10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192395" y="181165"/>
            <a:ext cx="8595300" cy="617100"/>
          </a:xfrm>
          <a:prstGeom prst="rect">
            <a:avLst/>
          </a:prstGeom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 DNA has millions of nucleotides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750" y="958840"/>
            <a:ext cx="6023791" cy="401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581350" y="1199475"/>
            <a:ext cx="23097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many can you count in this area? </a:t>
            </a:r>
            <a:endParaRPr sz="2400"/>
          </a:p>
        </p:txBody>
      </p:sp>
      <p:sp>
        <p:nvSpPr>
          <p:cNvPr id="107" name="Google Shape;107;p21"/>
          <p:cNvSpPr/>
          <p:nvPr/>
        </p:nvSpPr>
        <p:spPr>
          <a:xfrm>
            <a:off x="3530025" y="2235950"/>
            <a:ext cx="2358900" cy="2738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21"/>
          <p:cNvCxnSpPr/>
          <p:nvPr/>
        </p:nvCxnSpPr>
        <p:spPr>
          <a:xfrm>
            <a:off x="2391575" y="2407950"/>
            <a:ext cx="1056600" cy="64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276638" y="206111"/>
            <a:ext cx="8577000" cy="42891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8.  The bases on a string of DNA are the code.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Bases </a:t>
            </a:r>
            <a:r>
              <a:rPr lang="en-US"/>
              <a:t>are like </a:t>
            </a:r>
            <a:r>
              <a:rPr lang="en-US" sz="3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letters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Letters form </a:t>
            </a:r>
            <a:r>
              <a:rPr lang="en-US" sz="3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words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Words form sentences....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662" y="1198589"/>
            <a:ext cx="3055792" cy="357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